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sldIdLst>
    <p:sldId id="278" r:id="rId2"/>
    <p:sldId id="276" r:id="rId3"/>
    <p:sldId id="277" r:id="rId4"/>
    <p:sldId id="256" r:id="rId5"/>
    <p:sldId id="257" r:id="rId6"/>
    <p:sldId id="270" r:id="rId7"/>
    <p:sldId id="271" r:id="rId8"/>
    <p:sldId id="272" r:id="rId9"/>
    <p:sldId id="273" r:id="rId10"/>
    <p:sldId id="262" r:id="rId11"/>
    <p:sldId id="274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108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12C23-7554-44DD-84B7-F992922E5DDB}" type="datetimeFigureOut">
              <a:rPr lang="cs-CZ" smtClean="0"/>
              <a:t>15.03.2024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67D39-CBEE-4B10-80DD-1E301FBC92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088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 - nahoř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"/>
          <p:cNvSpPr txBox="1">
            <a:spLocks noGrp="1"/>
          </p:cNvSpPr>
          <p:nvPr>
            <p:ph type="body" sz="quarter" idx="13"/>
          </p:nvPr>
        </p:nvSpPr>
        <p:spPr>
          <a:xfrm>
            <a:off x="381000" y="342919"/>
            <a:ext cx="10477500" cy="300019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321457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1687" cap="all" spc="84">
                <a:latin typeface="+mn-lt"/>
                <a:ea typeface="+mn-ea"/>
                <a:cs typeface="+mn-cs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63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64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7560941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grafie - na šířku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rázek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" name="Čára"/>
          <p:cNvSpPr>
            <a:spLocks noGrp="1"/>
          </p:cNvSpPr>
          <p:nvPr>
            <p:ph type="body" sz="quarter" idx="14"/>
          </p:nvPr>
        </p:nvSpPr>
        <p:spPr>
          <a:xfrm flipV="1">
            <a:off x="381000" y="4317816"/>
            <a:ext cx="11430000" cy="185"/>
          </a:xfrm>
          <a:prstGeom prst="line">
            <a:avLst/>
          </a:prstGeom>
          <a:ln w="38100">
            <a:solidFill>
              <a:srgbClr val="A6AAA9"/>
            </a:solidFill>
          </a:ln>
        </p:spPr>
        <p:txBody>
          <a:bodyPr anchor="ctr">
            <a:noAutofit/>
          </a:bodyPr>
          <a:lstStyle>
            <a:lvl1pPr marL="0" indent="0" defTabSz="321457">
              <a:spcBef>
                <a:spcPts val="0"/>
              </a:spcBef>
              <a:buClrTx/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cs typeface="Helvetica"/>
                <a:sym typeface="Helvetica"/>
              </a:defRPr>
            </a:lvl1pPr>
          </a:lstStyle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" name="Text názvu"/>
          <p:cNvSpPr txBox="1">
            <a:spLocks noGrp="1"/>
          </p:cNvSpPr>
          <p:nvPr>
            <p:ph type="title"/>
          </p:nvPr>
        </p:nvSpPr>
        <p:spPr>
          <a:xfrm>
            <a:off x="381000" y="4518422"/>
            <a:ext cx="11430000" cy="190202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1953"/>
            </a:lvl1pPr>
          </a:lstStyle>
          <a:p>
            <a:r>
              <a:t>Text názvu</a:t>
            </a:r>
          </a:p>
        </p:txBody>
      </p:sp>
      <p:sp>
        <p:nvSpPr>
          <p:cNvPr id="25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381000" y="3000375"/>
            <a:ext cx="11430000" cy="1268016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1617"/>
              </a:spcBef>
              <a:buClrTx/>
              <a:buSzTx/>
              <a:buFontTx/>
              <a:buNone/>
              <a:defRPr sz="3797" cap="all">
                <a:solidFill>
                  <a:srgbClr val="A6AAA9"/>
                </a:solidFill>
                <a:latin typeface="+mn-lt"/>
                <a:ea typeface="+mn-ea"/>
                <a:cs typeface="+mn-cs"/>
                <a:sym typeface="DIN Alternate"/>
              </a:defRPr>
            </a:lvl1pPr>
            <a:lvl2pPr marL="0" indent="160729">
              <a:lnSpc>
                <a:spcPct val="80000"/>
              </a:lnSpc>
              <a:spcBef>
                <a:spcPts val="1617"/>
              </a:spcBef>
              <a:buClrTx/>
              <a:buSzTx/>
              <a:buFontTx/>
              <a:buNone/>
              <a:defRPr sz="3797" cap="all">
                <a:solidFill>
                  <a:srgbClr val="A6AAA9"/>
                </a:solidFill>
                <a:latin typeface="+mn-lt"/>
                <a:ea typeface="+mn-ea"/>
                <a:cs typeface="+mn-cs"/>
                <a:sym typeface="DIN Alternate"/>
              </a:defRPr>
            </a:lvl2pPr>
            <a:lvl3pPr marL="0" indent="321457">
              <a:lnSpc>
                <a:spcPct val="80000"/>
              </a:lnSpc>
              <a:spcBef>
                <a:spcPts val="1617"/>
              </a:spcBef>
              <a:buClrTx/>
              <a:buSzTx/>
              <a:buFontTx/>
              <a:buNone/>
              <a:defRPr sz="3797" cap="all">
                <a:solidFill>
                  <a:srgbClr val="A6AAA9"/>
                </a:solidFill>
                <a:latin typeface="+mn-lt"/>
                <a:ea typeface="+mn-ea"/>
                <a:cs typeface="+mn-cs"/>
                <a:sym typeface="DIN Alternate"/>
              </a:defRPr>
            </a:lvl3pPr>
            <a:lvl4pPr marL="0" indent="482186">
              <a:lnSpc>
                <a:spcPct val="80000"/>
              </a:lnSpc>
              <a:spcBef>
                <a:spcPts val="1617"/>
              </a:spcBef>
              <a:buClrTx/>
              <a:buSzTx/>
              <a:buFontTx/>
              <a:buNone/>
              <a:defRPr sz="3797" cap="all">
                <a:solidFill>
                  <a:srgbClr val="A6AAA9"/>
                </a:solidFill>
                <a:latin typeface="+mn-lt"/>
                <a:ea typeface="+mn-ea"/>
                <a:cs typeface="+mn-cs"/>
                <a:sym typeface="DIN Alternate"/>
              </a:defRPr>
            </a:lvl4pPr>
            <a:lvl5pPr marL="0" indent="642915">
              <a:lnSpc>
                <a:spcPct val="80000"/>
              </a:lnSpc>
              <a:spcBef>
                <a:spcPts val="1617"/>
              </a:spcBef>
              <a:buClrTx/>
              <a:buSzTx/>
              <a:buFontTx/>
              <a:buNone/>
              <a:defRPr sz="3797" cap="all">
                <a:solidFill>
                  <a:srgbClr val="A6AAA9"/>
                </a:solidFill>
                <a:latin typeface="+mn-lt"/>
                <a:ea typeface="+mn-ea"/>
                <a:cs typeface="+mn-cs"/>
                <a:sym typeface="DIN Alternate"/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6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432287" y="303609"/>
            <a:ext cx="381467" cy="3214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46722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  <p:sldLayoutId id="2147483666" r:id="rId17"/>
    <p:sldLayoutId id="2147483667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jpeg"/><Relationship Id="rId5" Type="http://schemas.openxmlformats.org/officeDocument/2006/relationships/image" Target="../media/image1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Čára"/>
          <p:cNvSpPr>
            <a:spLocks noGrp="1"/>
          </p:cNvSpPr>
          <p:nvPr>
            <p:ph type="body" idx="14"/>
          </p:nvPr>
        </p:nvSpPr>
        <p:spPr>
          <a:prstGeom prst="line">
            <a:avLst/>
          </a:prstGeom>
        </p:spPr>
        <p:txBody>
          <a:bodyPr/>
          <a:lstStyle/>
          <a:p>
            <a:pPr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sp>
        <p:nvSpPr>
          <p:cNvPr id="167" name="FARNÍ CHARITA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201268">
              <a:defRPr sz="8330">
                <a:solidFill>
                  <a:srgbClr val="B9242B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dirty="0"/>
              <a:t>FARNÍ CHARITA</a:t>
            </a:r>
          </a:p>
          <a:p>
            <a:pPr defTabSz="201268">
              <a:defRPr sz="8330">
                <a:solidFill>
                  <a:srgbClr val="B9242B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dirty="0"/>
              <a:t>ČESKÁ LÍPA</a:t>
            </a:r>
          </a:p>
        </p:txBody>
      </p:sp>
      <p:sp>
        <p:nvSpPr>
          <p:cNvPr id="168" name="JIŽ 17 LET PROVOZUJEme NA čESKOLIPSKU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defRPr sz="3900">
                <a:solidFill>
                  <a:srgbClr val="000000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dirty="0"/>
              <a:t>JIŽ 17 LET PROVOZUJEme NA čESKOLIPSKU </a:t>
            </a:r>
          </a:p>
          <a:p>
            <a:pPr>
              <a:spcBef>
                <a:spcPts val="0"/>
              </a:spcBef>
              <a:defRPr sz="3900">
                <a:solidFill>
                  <a:srgbClr val="000000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dirty="0"/>
              <a:t>A NOVOBORSKU 9 </a:t>
            </a:r>
            <a:r>
              <a:rPr lang="cs-CZ" dirty="0"/>
              <a:t>stabilních </a:t>
            </a:r>
            <a:r>
              <a:rPr dirty="0"/>
              <a:t>SLUŽEB</a:t>
            </a:r>
          </a:p>
        </p:txBody>
      </p:sp>
      <p:sp>
        <p:nvSpPr>
          <p:cNvPr id="169" name="Dubická ul., Česká Lípa…"/>
          <p:cNvSpPr txBox="1"/>
          <p:nvPr/>
        </p:nvSpPr>
        <p:spPr>
          <a:xfrm>
            <a:off x="1863983" y="518269"/>
            <a:ext cx="3525004" cy="2409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>
                <a:solidFill>
                  <a:schemeClr val="accent5">
                    <a:hueOff val="-180946"/>
                    <a:satOff val="-2351"/>
                    <a:lumOff val="-8716"/>
                  </a:schemeClr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lang="cs-CZ" sz="1266" noProof="1"/>
              <a:t>Dubická ul., Česká Lípa</a:t>
            </a:r>
          </a:p>
          <a:p>
            <a:pPr>
              <a:defRPr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lang="cs-CZ" sz="1266" noProof="1"/>
              <a:t>Azylový dům Jonáš (pobočka Česká Lípa)</a:t>
            </a:r>
          </a:p>
          <a:p>
            <a:pPr>
              <a:defRPr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lang="cs-CZ" sz="1266" noProof="1"/>
              <a:t>Klub Koule Nízkoprahový klub pro děti a mládež</a:t>
            </a:r>
          </a:p>
          <a:p>
            <a:pPr>
              <a:defRPr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lang="cs-CZ" sz="1266" noProof="1"/>
              <a:t>Dobrovolnické centrum</a:t>
            </a:r>
          </a:p>
          <a:p>
            <a:pPr>
              <a:defRPr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lang="cs-CZ" sz="1266" noProof="1"/>
              <a:t>Sociální automobil</a:t>
            </a:r>
          </a:p>
          <a:p>
            <a:pPr>
              <a:defRPr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lang="cs-CZ" sz="1266" noProof="1"/>
              <a:t>Sociální podnik</a:t>
            </a:r>
          </a:p>
          <a:p>
            <a:pPr>
              <a:defRPr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lang="cs-CZ" sz="1266" noProof="1"/>
              <a:t>Charitní šatník (pobočka</a:t>
            </a:r>
            <a:r>
              <a:rPr lang="cs-CZ" sz="1266" b="1" i="1" noProof="1">
                <a:latin typeface="Avenir Next"/>
                <a:ea typeface="Avenir Next"/>
                <a:cs typeface="Avenir Next"/>
                <a:sym typeface="Avenir Next"/>
              </a:rPr>
              <a:t> </a:t>
            </a:r>
            <a:r>
              <a:rPr lang="cs-CZ" sz="1266" noProof="1"/>
              <a:t>Česká</a:t>
            </a:r>
            <a:r>
              <a:rPr lang="cs-CZ" sz="1266" b="1" i="1" noProof="1">
                <a:latin typeface="Avenir Next"/>
                <a:ea typeface="Avenir Next"/>
                <a:cs typeface="Avenir Next"/>
                <a:sym typeface="Avenir Next"/>
              </a:rPr>
              <a:t> </a:t>
            </a:r>
            <a:r>
              <a:rPr lang="cs-CZ" sz="1266" noProof="1"/>
              <a:t>Lípa)</a:t>
            </a:r>
          </a:p>
          <a:p>
            <a:pPr>
              <a:defRPr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lang="cs-CZ" sz="1266" noProof="1"/>
              <a:t>Startér – Sociálně aktivizační služby </a:t>
            </a:r>
          </a:p>
          <a:p>
            <a:pPr>
              <a:defRPr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lang="cs-CZ" sz="1266" noProof="1"/>
              <a:t>pro rodiny s dětmi (pobočka</a:t>
            </a:r>
            <a:r>
              <a:rPr lang="cs-CZ" sz="1266" b="1" i="1" noProof="1">
                <a:latin typeface="Avenir Next"/>
                <a:ea typeface="Avenir Next"/>
                <a:cs typeface="Avenir Next"/>
                <a:sym typeface="Avenir Next"/>
              </a:rPr>
              <a:t> </a:t>
            </a:r>
            <a:r>
              <a:rPr lang="cs-CZ" sz="1266" noProof="1"/>
              <a:t>Česká</a:t>
            </a:r>
            <a:r>
              <a:rPr lang="cs-CZ" sz="1266" b="1" i="1" noProof="1">
                <a:latin typeface="Avenir Next"/>
                <a:ea typeface="Avenir Next"/>
                <a:cs typeface="Avenir Next"/>
                <a:sym typeface="Avenir Next"/>
              </a:rPr>
              <a:t> </a:t>
            </a:r>
            <a:r>
              <a:rPr lang="cs-CZ" sz="1266" noProof="1"/>
              <a:t>Lípa)</a:t>
            </a:r>
          </a:p>
          <a:p>
            <a:pPr>
              <a:defRPr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 lang="cs-CZ" sz="1266" noProof="1"/>
          </a:p>
          <a:p>
            <a:pPr>
              <a:defRPr>
                <a:solidFill>
                  <a:schemeClr val="accent5">
                    <a:hueOff val="-180946"/>
                    <a:satOff val="-2351"/>
                    <a:lumOff val="-8716"/>
                  </a:schemeClr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lang="cs-CZ" sz="1266" noProof="1"/>
              <a:t>Masná ul., Česká Lípa</a:t>
            </a:r>
          </a:p>
          <a:p>
            <a:pPr>
              <a:defRPr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lang="cs-CZ" sz="1266" noProof="1"/>
              <a:t>Centrum pro pěstounské rodiny</a:t>
            </a:r>
          </a:p>
        </p:txBody>
      </p:sp>
      <p:sp>
        <p:nvSpPr>
          <p:cNvPr id="170" name="Severní ul., Nový Bor…"/>
          <p:cNvSpPr txBox="1"/>
          <p:nvPr/>
        </p:nvSpPr>
        <p:spPr>
          <a:xfrm>
            <a:off x="6644342" y="615666"/>
            <a:ext cx="2984792" cy="22149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>
                <a:solidFill>
                  <a:schemeClr val="accent5">
                    <a:hueOff val="-180946"/>
                    <a:satOff val="-2351"/>
                    <a:lumOff val="-8716"/>
                  </a:schemeClr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sz="1266"/>
              <a:t>Severní ul., Nový Bor</a:t>
            </a:r>
          </a:p>
          <a:p>
            <a:pPr>
              <a:defRPr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sz="1266"/>
              <a:t>Sociální ubytovna Nový Bor</a:t>
            </a:r>
          </a:p>
          <a:p>
            <a:pPr>
              <a:defRPr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sz="1266"/>
              <a:t>Startér – Sociálně aktivizační služby </a:t>
            </a:r>
          </a:p>
          <a:p>
            <a:pPr>
              <a:defRPr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sz="1266"/>
              <a:t>pro rodiny s dětmi (pobočka</a:t>
            </a:r>
            <a:r>
              <a:rPr sz="1266" b="1" i="1">
                <a:latin typeface="Avenir Next"/>
                <a:ea typeface="Avenir Next"/>
                <a:cs typeface="Avenir Next"/>
                <a:sym typeface="Avenir Next"/>
              </a:rPr>
              <a:t> </a:t>
            </a:r>
            <a:r>
              <a:rPr sz="1266"/>
              <a:t>Nový Bor)</a:t>
            </a:r>
          </a:p>
          <a:p>
            <a:pPr>
              <a:defRPr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sz="1266"/>
              <a:t>Azylový dům Jonáš (pobočka Nový Bor)</a:t>
            </a:r>
          </a:p>
          <a:p>
            <a:pPr>
              <a:defRPr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 sz="1266"/>
          </a:p>
          <a:p>
            <a:pPr>
              <a:defRPr>
                <a:solidFill>
                  <a:schemeClr val="accent5">
                    <a:hueOff val="-180946"/>
                    <a:satOff val="-2351"/>
                    <a:lumOff val="-8716"/>
                  </a:schemeClr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sz="1266"/>
              <a:t>Purkyňova ul., Nový Bor</a:t>
            </a:r>
          </a:p>
          <a:p>
            <a:pPr>
              <a:defRPr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sz="1266"/>
              <a:t>Charitní šatník (pobočka Bový Bor)</a:t>
            </a:r>
          </a:p>
          <a:p>
            <a:pPr>
              <a:defRPr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 sz="1266"/>
          </a:p>
          <a:p>
            <a:pPr>
              <a:defRPr>
                <a:solidFill>
                  <a:schemeClr val="accent5">
                    <a:hueOff val="-180946"/>
                    <a:satOff val="-2351"/>
                    <a:lumOff val="-8716"/>
                  </a:schemeClr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sz="1266"/>
              <a:t>Dobranov</a:t>
            </a:r>
          </a:p>
          <a:p>
            <a:pPr>
              <a:defRPr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sz="1266"/>
              <a:t>Azylový dům Jonáš (pobočka Dobranov)</a:t>
            </a:r>
          </a:p>
        </p:txBody>
      </p:sp>
      <p:pic>
        <p:nvPicPr>
          <p:cNvPr id="171" name="Logo FCH CL.jpg" descr="Logo FCH C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1236" y="4665371"/>
            <a:ext cx="1168591" cy="155454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92051324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72744" y="1455312"/>
            <a:ext cx="9031868" cy="4455909"/>
          </a:xfrm>
        </p:spPr>
        <p:txBody>
          <a:bodyPr/>
          <a:lstStyle/>
          <a:p>
            <a:pPr marL="0" indent="0">
              <a:buNone/>
            </a:pPr>
            <a:r>
              <a:rPr lang="cs-CZ" sz="4000" dirty="0"/>
              <a:t>Z počátku docházela cca 3 x týdně, nyní už jen 2x měsíčně po hodině, většinou jen kvůli emoční podpoře, vše ostatní má díky spolupráci se SAS již zajištěno.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1261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18924" y="2806574"/>
            <a:ext cx="9318822" cy="3117708"/>
          </a:xfrm>
        </p:spPr>
        <p:txBody>
          <a:bodyPr>
            <a:normAutofit/>
          </a:bodyPr>
          <a:lstStyle/>
          <a:p>
            <a:r>
              <a:rPr lang="cs-CZ" sz="4000" dirty="0"/>
              <a:t>V rámci terapie malovala, nyní chystáme výstavu obrazů.</a:t>
            </a:r>
          </a:p>
        </p:txBody>
      </p:sp>
    </p:spTree>
    <p:extLst>
      <p:ext uri="{BB962C8B-B14F-4D97-AF65-F5344CB8AC3E}">
        <p14:creationId xmlns:p14="http://schemas.microsoft.com/office/powerpoint/2010/main" val="4119538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dirty="0"/>
              <a:t>LUCIE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81061" y="2317686"/>
            <a:ext cx="8924375" cy="359353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4000" dirty="0"/>
              <a:t>klientka bydlí na ubytovně FCHCL s dvěma dcerkami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4000" dirty="0"/>
              <a:t>snaží se najít práci a nové bydlení</a:t>
            </a:r>
          </a:p>
          <a:p>
            <a:pPr marL="0" indent="0">
              <a:buNone/>
            </a:pP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724365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875211"/>
            <a:ext cx="8915400" cy="5036011"/>
          </a:xfrm>
        </p:spPr>
        <p:txBody>
          <a:bodyPr/>
          <a:lstStyle/>
          <a:p>
            <a:pPr marL="0" lvl="0" indent="0">
              <a:buNone/>
            </a:pPr>
            <a:r>
              <a:rPr lang="cs-CZ" sz="4400" b="1" dirty="0"/>
              <a:t>IP 1 – hledání zaměstnání </a:t>
            </a:r>
          </a:p>
          <a:p>
            <a:pPr marL="0" lvl="0" indent="0">
              <a:buNone/>
            </a:pPr>
            <a:endParaRPr lang="cs-CZ" sz="44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4000" dirty="0"/>
              <a:t>životopis, motivační dopis    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cs-CZ" sz="4000" dirty="0"/>
              <a:t>hledání volných míst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cs-CZ" sz="4000" dirty="0"/>
              <a:t>oslovování zaměstnavatelů</a:t>
            </a:r>
          </a:p>
          <a:p>
            <a:pPr marL="0" indent="0">
              <a:buNone/>
            </a:pP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2310448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48948" y="1052044"/>
            <a:ext cx="8915400" cy="51013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b="1" dirty="0"/>
              <a:t>IP 2- doplnění vzdělání </a:t>
            </a:r>
          </a:p>
          <a:p>
            <a:pPr marL="0" indent="0">
              <a:buNone/>
            </a:pPr>
            <a:endParaRPr lang="cs-CZ" sz="40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4000" dirty="0"/>
              <a:t>zajištění rekvalifikačního kurzu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4000" dirty="0"/>
              <a:t>zajištění jeho financování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4000" dirty="0"/>
              <a:t>zajištění hlídání dětí</a:t>
            </a:r>
          </a:p>
          <a:p>
            <a:pPr marL="0" indent="0">
              <a:buNone/>
            </a:pP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855321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14733" y="2116768"/>
            <a:ext cx="8915400" cy="377762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4000" dirty="0"/>
              <a:t>ukázalo se že nemá dokončené základní vzdělání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4000" dirty="0"/>
              <a:t>vyhledávání dálkového studia ZŠ</a:t>
            </a:r>
          </a:p>
        </p:txBody>
      </p:sp>
    </p:spTree>
    <p:extLst>
      <p:ext uri="{BB962C8B-B14F-4D97-AF65-F5344CB8AC3E}">
        <p14:creationId xmlns:p14="http://schemas.microsoft.com/office/powerpoint/2010/main" val="2934860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6863" y="932507"/>
            <a:ext cx="8974868" cy="5699931"/>
          </a:xfrm>
        </p:spPr>
        <p:txBody>
          <a:bodyPr/>
          <a:lstStyle/>
          <a:p>
            <a:pPr marL="0" indent="0">
              <a:buNone/>
            </a:pPr>
            <a:r>
              <a:rPr lang="cs-CZ" sz="4000" b="1" dirty="0"/>
              <a:t>IP 3</a:t>
            </a:r>
            <a:r>
              <a:rPr lang="cs-CZ" b="1" dirty="0"/>
              <a:t> </a:t>
            </a:r>
            <a:r>
              <a:rPr lang="cs-CZ" sz="4000" b="1" dirty="0"/>
              <a:t>– nové bydlení</a:t>
            </a:r>
          </a:p>
          <a:p>
            <a:pPr marL="0" indent="0">
              <a:buNone/>
            </a:pPr>
            <a:endParaRPr lang="cs-CZ" sz="40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4000" dirty="0"/>
              <a:t>zajištění nadace Agrofert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4000" dirty="0"/>
              <a:t>vyhledávání nabídek bytů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4000" dirty="0"/>
              <a:t>oslovování pronajímatelů</a:t>
            </a:r>
          </a:p>
        </p:txBody>
      </p:sp>
    </p:spTree>
    <p:extLst>
      <p:ext uri="{BB962C8B-B14F-4D97-AF65-F5344CB8AC3E}">
        <p14:creationId xmlns:p14="http://schemas.microsoft.com/office/powerpoint/2010/main" val="1174671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605567"/>
            <a:ext cx="8915400" cy="3777622"/>
          </a:xfrm>
        </p:spPr>
        <p:txBody>
          <a:bodyPr/>
          <a:lstStyle/>
          <a:p>
            <a:endParaRPr lang="cs-CZ" dirty="0"/>
          </a:p>
          <a:p>
            <a:pPr marL="0" indent="0">
              <a:buNone/>
            </a:pPr>
            <a:r>
              <a:rPr lang="cs-CZ" sz="4400" dirty="0"/>
              <a:t>Přestože byla přislíbena kauce 25.000 Kč, nebylo možné najít pronajímatele, vždy byla odmítnuta, protože je Romka.</a:t>
            </a:r>
          </a:p>
        </p:txBody>
      </p:sp>
    </p:spTree>
    <p:extLst>
      <p:ext uri="{BB962C8B-B14F-4D97-AF65-F5344CB8AC3E}">
        <p14:creationId xmlns:p14="http://schemas.microsoft.com/office/powerpoint/2010/main" val="137159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24004" y="2247544"/>
            <a:ext cx="9225051" cy="4610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400" dirty="0"/>
              <a:t>Podařilo se zajistit peníze na kauci a sehnat byt. Kde vzít hotovost za podpis smlouvy?</a:t>
            </a:r>
          </a:p>
          <a:p>
            <a:pPr marL="0" indent="0">
              <a:buNone/>
            </a:pP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1525269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53489" y="2634558"/>
            <a:ext cx="9476125" cy="38433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400" dirty="0"/>
              <a:t>Spolupráce trvá, zatím oba cíle nesplněny. </a:t>
            </a:r>
          </a:p>
        </p:txBody>
      </p:sp>
    </p:spTree>
    <p:extLst>
      <p:ext uri="{BB962C8B-B14F-4D97-AF65-F5344CB8AC3E}">
        <p14:creationId xmlns:p14="http://schemas.microsoft.com/office/powerpoint/2010/main" val="4228843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lužby a projekty Farní charity česká lípa"/>
          <p:cNvSpPr txBox="1">
            <a:spLocks noGrp="1"/>
          </p:cNvSpPr>
          <p:nvPr>
            <p:ph type="body" idx="13"/>
          </p:nvPr>
        </p:nvSpPr>
        <p:spPr>
          <a:xfrm>
            <a:off x="1809750" y="342919"/>
            <a:ext cx="7858125" cy="3000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hueOff val="-180946"/>
                    <a:satOff val="-2351"/>
                    <a:lumOff val="-8716"/>
                  </a:schemeClr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rPr lang="en-US" noProof="1"/>
              <a:t>služby Farní charity česká lípa</a:t>
            </a:r>
          </a:p>
        </p:txBody>
      </p:sp>
      <p:pic>
        <p:nvPicPr>
          <p:cNvPr id="174" name="jonas.jpg" descr="jon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2011" y="1001193"/>
            <a:ext cx="1167704" cy="1167704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„Pomáháme matkám či otcům…"/>
          <p:cNvSpPr txBox="1"/>
          <p:nvPr/>
        </p:nvSpPr>
        <p:spPr>
          <a:xfrm>
            <a:off x="3244989" y="1256783"/>
            <a:ext cx="3375797" cy="6565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b="1" cap="all">
                <a:solidFill>
                  <a:srgbClr val="41AE48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sz="1266" noProof="1"/>
              <a:t>„Pomáháme matkám či otcům</a:t>
            </a:r>
          </a:p>
          <a:p>
            <a:pPr>
              <a:defRPr b="1" cap="all">
                <a:solidFill>
                  <a:srgbClr val="41AE48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sz="1266" noProof="1"/>
              <a:t>s nezaopatřenými dětmi postavit se</a:t>
            </a:r>
          </a:p>
          <a:p>
            <a:pPr>
              <a:defRPr b="1" cap="all">
                <a:solidFill>
                  <a:srgbClr val="41AE48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sz="1266" noProof="1"/>
              <a:t>na vlastní nohy”</a:t>
            </a:r>
          </a:p>
        </p:txBody>
      </p:sp>
      <p:pic>
        <p:nvPicPr>
          <p:cNvPr id="176" name="koule.jpg" descr="kou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7390" y="2047298"/>
            <a:ext cx="1167704" cy="1167704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„motivujeme děti ze sociálně vyloučených lokalit…"/>
          <p:cNvSpPr txBox="1"/>
          <p:nvPr/>
        </p:nvSpPr>
        <p:spPr>
          <a:xfrm>
            <a:off x="4089087" y="2302954"/>
            <a:ext cx="4866718" cy="6565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r">
              <a:defRPr b="1" cap="all">
                <a:solidFill>
                  <a:srgbClr val="6D0E13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cs-CZ" sz="1266" noProof="1"/>
              <a:t>„motivujeme děti ze sociálně vyloučených lokalit </a:t>
            </a:r>
          </a:p>
          <a:p>
            <a:pPr algn="r">
              <a:defRPr b="1" cap="all">
                <a:solidFill>
                  <a:srgbClr val="6D0E13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cs-CZ" sz="1266" noProof="1"/>
              <a:t>ke vzdělání a k nezávislosti na systému </a:t>
            </a:r>
          </a:p>
          <a:p>
            <a:pPr algn="r">
              <a:defRPr b="1" cap="all">
                <a:solidFill>
                  <a:srgbClr val="6D0E13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cs-CZ" sz="1266" noProof="1"/>
              <a:t>sociální pomoci”</a:t>
            </a:r>
          </a:p>
        </p:txBody>
      </p:sp>
      <p:pic>
        <p:nvPicPr>
          <p:cNvPr id="178" name="pestouni.jpg" descr="pestoun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9570" y="3116015"/>
            <a:ext cx="1167704" cy="1167704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„vzděláváme  a doprovázíme opatrovníky…"/>
          <p:cNvSpPr txBox="1"/>
          <p:nvPr/>
        </p:nvSpPr>
        <p:spPr>
          <a:xfrm>
            <a:off x="3316426" y="3566468"/>
            <a:ext cx="3286413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b="1" cap="all">
                <a:solidFill>
                  <a:srgbClr val="0289C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cs-CZ" sz="1266" noProof="1"/>
              <a:t>„doprovázíme pěstounské rodiny”</a:t>
            </a:r>
          </a:p>
        </p:txBody>
      </p:sp>
      <p:pic>
        <p:nvPicPr>
          <p:cNvPr id="180" name="automobil.jpg" descr="automobil.jpg"/>
          <p:cNvPicPr>
            <a:picLocks noChangeAspect="1"/>
          </p:cNvPicPr>
          <p:nvPr/>
        </p:nvPicPr>
        <p:blipFill>
          <a:blip r:embed="rId5"/>
          <a:srcRect l="73" r="73"/>
          <a:stretch>
            <a:fillRect/>
          </a:stretch>
        </p:blipFill>
        <p:spPr>
          <a:xfrm>
            <a:off x="9119676" y="4105030"/>
            <a:ext cx="1167704" cy="1167704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„vozíme zdravotně hendikepované děti…"/>
          <p:cNvSpPr txBox="1"/>
          <p:nvPr/>
        </p:nvSpPr>
        <p:spPr>
          <a:xfrm>
            <a:off x="5313691" y="4458084"/>
            <a:ext cx="3688447" cy="461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r">
              <a:defRPr b="1" cap="all">
                <a:solidFill>
                  <a:srgbClr val="DB2328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sz="1266" noProof="1"/>
              <a:t>„vozíme zdravotně hendikepované děti</a:t>
            </a:r>
          </a:p>
          <a:p>
            <a:pPr algn="r">
              <a:defRPr b="1" cap="all">
                <a:solidFill>
                  <a:srgbClr val="DB2328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sz="1266" noProof="1"/>
              <a:t>do školy a ze školy”</a:t>
            </a:r>
          </a:p>
        </p:txBody>
      </p:sp>
      <p:pic>
        <p:nvPicPr>
          <p:cNvPr id="182" name="starter.jpg" descr="starter.jpg"/>
          <p:cNvPicPr>
            <a:picLocks noChangeAspect="1"/>
          </p:cNvPicPr>
          <p:nvPr/>
        </p:nvPicPr>
        <p:blipFill>
          <a:blip r:embed="rId6"/>
          <a:srcRect t="73" b="73"/>
          <a:stretch>
            <a:fillRect/>
          </a:stretch>
        </p:blipFill>
        <p:spPr>
          <a:xfrm>
            <a:off x="2041476" y="5175635"/>
            <a:ext cx="1167704" cy="1167704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„Pomáháme rodinám s existenčními…"/>
          <p:cNvSpPr txBox="1"/>
          <p:nvPr/>
        </p:nvSpPr>
        <p:spPr>
          <a:xfrm>
            <a:off x="3355121" y="5528690"/>
            <a:ext cx="3292569" cy="461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b="1" cap="all">
                <a:solidFill>
                  <a:srgbClr val="932985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sz="1266" noProof="1"/>
              <a:t>„Pomáháme rodinám s existenčními</a:t>
            </a:r>
          </a:p>
          <a:p>
            <a:pPr>
              <a:defRPr b="1" cap="all">
                <a:solidFill>
                  <a:srgbClr val="932985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sz="1266" noProof="1"/>
              <a:t>problémy”</a:t>
            </a:r>
          </a:p>
        </p:txBody>
      </p:sp>
      <p:pic>
        <p:nvPicPr>
          <p:cNvPr id="184" name="Logo FCH CL.jpg" descr="Logo FCH CL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67790" y="87809"/>
            <a:ext cx="416185" cy="55364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9021261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lužby a projekty farní charity česká lípa"/>
          <p:cNvSpPr txBox="1">
            <a:spLocks noGrp="1"/>
          </p:cNvSpPr>
          <p:nvPr>
            <p:ph type="body" idx="13"/>
          </p:nvPr>
        </p:nvSpPr>
        <p:spPr>
          <a:xfrm>
            <a:off x="1809750" y="342919"/>
            <a:ext cx="7858125" cy="3000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hueOff val="-180946"/>
                    <a:satOff val="-2351"/>
                    <a:lumOff val="-8716"/>
                  </a:schemeClr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rPr dirty="0" err="1"/>
              <a:t>služby</a:t>
            </a:r>
            <a:r>
              <a:rPr dirty="0"/>
              <a:t> </a:t>
            </a:r>
            <a:r>
              <a:rPr dirty="0" err="1"/>
              <a:t>farní</a:t>
            </a:r>
            <a:r>
              <a:rPr dirty="0"/>
              <a:t> charity </a:t>
            </a:r>
            <a:r>
              <a:rPr dirty="0" err="1"/>
              <a:t>česká</a:t>
            </a:r>
            <a:r>
              <a:rPr dirty="0"/>
              <a:t> </a:t>
            </a:r>
            <a:r>
              <a:rPr dirty="0" err="1"/>
              <a:t>lípa</a:t>
            </a:r>
            <a:endParaRPr dirty="0"/>
          </a:p>
        </p:txBody>
      </p:sp>
      <p:pic>
        <p:nvPicPr>
          <p:cNvPr id="187" name="podnik.jpg" descr="podni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699" y="2250754"/>
            <a:ext cx="1167704" cy="1167704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„nabízíme pracovní příležitost lidem dlouhodobě…"/>
          <p:cNvSpPr txBox="1"/>
          <p:nvPr/>
        </p:nvSpPr>
        <p:spPr>
          <a:xfrm>
            <a:off x="3234677" y="2603741"/>
            <a:ext cx="4708277" cy="461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b="1" cap="all">
                <a:solidFill>
                  <a:srgbClr val="F89220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cs-CZ" sz="1266" dirty="0"/>
              <a:t>„nabízíme pracovní příležitost lidem dlouhodobě</a:t>
            </a:r>
          </a:p>
          <a:p>
            <a:pPr>
              <a:defRPr b="1" cap="all">
                <a:solidFill>
                  <a:srgbClr val="F89220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cs-CZ" sz="1266" dirty="0"/>
              <a:t>evidovaným na úřadu práce”</a:t>
            </a:r>
          </a:p>
        </p:txBody>
      </p:sp>
      <p:pic>
        <p:nvPicPr>
          <p:cNvPr id="189" name="satnik.jpg" descr="satnik.jpg"/>
          <p:cNvPicPr>
            <a:picLocks noChangeAspect="1"/>
          </p:cNvPicPr>
          <p:nvPr/>
        </p:nvPicPr>
        <p:blipFill>
          <a:blip r:embed="rId3"/>
          <a:srcRect l="73" r="73"/>
          <a:stretch>
            <a:fillRect/>
          </a:stretch>
        </p:blipFill>
        <p:spPr>
          <a:xfrm>
            <a:off x="9052464" y="3264398"/>
            <a:ext cx="1167704" cy="1167704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„Oblkékáme sociálně slabé občany z České Lípy…"/>
          <p:cNvSpPr txBox="1"/>
          <p:nvPr/>
        </p:nvSpPr>
        <p:spPr>
          <a:xfrm>
            <a:off x="5537913" y="3617452"/>
            <a:ext cx="3355342" cy="461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r">
              <a:defRPr b="1" cap="all">
                <a:solidFill>
                  <a:srgbClr val="ED4E9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cs-CZ" sz="1266" dirty="0"/>
              <a:t>„Oblékáme sociálně slabé občany </a:t>
            </a:r>
          </a:p>
          <a:p>
            <a:pPr algn="r">
              <a:defRPr b="1" cap="all">
                <a:solidFill>
                  <a:srgbClr val="ED4E9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cs-CZ" sz="1266" dirty="0"/>
              <a:t>z České Lípy i nového boru”</a:t>
            </a:r>
          </a:p>
        </p:txBody>
      </p:sp>
      <p:pic>
        <p:nvPicPr>
          <p:cNvPr id="191" name="ubytovna.jpg" descr="ubytovna.jpg"/>
          <p:cNvPicPr>
            <a:picLocks noChangeAspect="1"/>
          </p:cNvPicPr>
          <p:nvPr/>
        </p:nvPicPr>
        <p:blipFill>
          <a:blip r:embed="rId4"/>
          <a:srcRect t="73" b="73"/>
          <a:stretch>
            <a:fillRect/>
          </a:stretch>
        </p:blipFill>
        <p:spPr>
          <a:xfrm>
            <a:off x="2007352" y="4238043"/>
            <a:ext cx="1167704" cy="1167704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„ubytováváme sociálně slabé občany s možností…"/>
          <p:cNvSpPr txBox="1"/>
          <p:nvPr/>
        </p:nvSpPr>
        <p:spPr>
          <a:xfrm>
            <a:off x="3313466" y="4591097"/>
            <a:ext cx="4698915" cy="461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b="1" cap="all">
                <a:solidFill>
                  <a:srgbClr val="01B6A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sz="1266"/>
              <a:t>„ubytováváme sociálně slabé občany s možností</a:t>
            </a:r>
          </a:p>
          <a:p>
            <a:pPr>
              <a:defRPr b="1" cap="all">
                <a:solidFill>
                  <a:srgbClr val="01B6A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sz="1266"/>
              <a:t>sociálně aktivizačních služeb a poradenství”</a:t>
            </a:r>
          </a:p>
        </p:txBody>
      </p:sp>
      <p:pic>
        <p:nvPicPr>
          <p:cNvPr id="193" name="Logo FCH CL.jpg" descr="Logo FCH C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7790" y="87809"/>
            <a:ext cx="416185" cy="5536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dobrovonici.jpg" descr="dobrovonici.jpg"/>
          <p:cNvPicPr>
            <a:picLocks noChangeAspect="1"/>
          </p:cNvPicPr>
          <p:nvPr/>
        </p:nvPicPr>
        <p:blipFill>
          <a:blip r:embed="rId6"/>
          <a:srcRect l="73" r="73"/>
          <a:stretch>
            <a:fillRect/>
          </a:stretch>
        </p:blipFill>
        <p:spPr>
          <a:xfrm>
            <a:off x="9052232" y="1168248"/>
            <a:ext cx="1167936" cy="1167936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„koordinujeme a vzděláváme dobrovolníky…"/>
          <p:cNvSpPr txBox="1"/>
          <p:nvPr/>
        </p:nvSpPr>
        <p:spPr>
          <a:xfrm>
            <a:off x="4576653" y="1553548"/>
            <a:ext cx="4208909" cy="461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r">
              <a:defRPr b="1" cap="all">
                <a:solidFill>
                  <a:srgbClr val="F05B71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sz="1266"/>
              <a:t>„koordinujeme a vzděláváme dobrovolníky </a:t>
            </a:r>
          </a:p>
          <a:p>
            <a:pPr algn="r">
              <a:defRPr b="1" cap="all">
                <a:solidFill>
                  <a:srgbClr val="F05B71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sz="1266"/>
              <a:t>z české lípy i ze zahraničí”</a:t>
            </a:r>
          </a:p>
        </p:txBody>
      </p:sp>
      <p:pic>
        <p:nvPicPr>
          <p:cNvPr id="196" name="avpocr-lg-CLEN-A.jpg" descr="avpocr-lg-CLEN-A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36400" y="6084332"/>
            <a:ext cx="1334388" cy="5536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avpocr-lg-SPOLEHLIVA-barevna.jpg" descr="avpocr-lg-SPOLEHLIVA-barevna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38507" y="6084332"/>
            <a:ext cx="1981363" cy="553641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www.fchcl.cz"/>
          <p:cNvSpPr txBox="1"/>
          <p:nvPr/>
        </p:nvSpPr>
        <p:spPr>
          <a:xfrm>
            <a:off x="2027271" y="6355292"/>
            <a:ext cx="1002519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i="1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sz="1266"/>
              <a:t>www.fchcl.cz</a:t>
            </a:r>
          </a:p>
        </p:txBody>
      </p:sp>
    </p:spTree>
    <p:extLst>
      <p:ext uri="{BB962C8B-B14F-4D97-AF65-F5344CB8AC3E}">
        <p14:creationId xmlns:p14="http://schemas.microsoft.com/office/powerpoint/2010/main" val="421401834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60620" y="1043188"/>
            <a:ext cx="8748533" cy="2420547"/>
          </a:xfrm>
        </p:spPr>
        <p:txBody>
          <a:bodyPr/>
          <a:lstStyle/>
          <a:p>
            <a:r>
              <a:rPr lang="cs-CZ" sz="6000" b="1" dirty="0"/>
              <a:t>Příklady dobré praxe</a:t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202287" y="3488811"/>
            <a:ext cx="9289446" cy="2375534"/>
          </a:xfrm>
        </p:spPr>
        <p:txBody>
          <a:bodyPr>
            <a:normAutofit/>
          </a:bodyPr>
          <a:lstStyle/>
          <a:p>
            <a:r>
              <a:rPr lang="cs-CZ" sz="2800" b="1" dirty="0"/>
              <a:t>STARTÉR </a:t>
            </a:r>
          </a:p>
          <a:p>
            <a:r>
              <a:rPr lang="cs-CZ" sz="2800" b="1" dirty="0"/>
              <a:t>Sociálně aktivizační služba pro rodiny s dětmi.</a:t>
            </a:r>
          </a:p>
          <a:p>
            <a:r>
              <a:rPr lang="cs-CZ" sz="2800" b="1" dirty="0"/>
              <a:t>Farní charita Česká Lípa</a:t>
            </a:r>
          </a:p>
          <a:p>
            <a:r>
              <a:rPr lang="cs-CZ" dirty="0"/>
              <a:t>RENATA DVOŘÁKOVÁ - Aktivizační pracovnice</a:t>
            </a:r>
          </a:p>
        </p:txBody>
      </p:sp>
    </p:spTree>
    <p:extLst>
      <p:ext uri="{BB962C8B-B14F-4D97-AF65-F5344CB8AC3E}">
        <p14:creationId xmlns:p14="http://schemas.microsoft.com/office/powerpoint/2010/main" val="1418636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dirty="0"/>
              <a:t>MARTINA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4000" dirty="0"/>
              <a:t> pohnutá minulost, v dětství týrána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cs-CZ" sz="4000" dirty="0"/>
              <a:t> na ubytovnu se dostala bez                prostředků s malou dcerkou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cs-CZ" sz="4000" dirty="0"/>
              <a:t> špatný psychický stav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814588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2505248" y="1893194"/>
            <a:ext cx="797202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4000" b="1" dirty="0"/>
              <a:t>IP 1 – zajištění dávek </a:t>
            </a:r>
          </a:p>
          <a:p>
            <a:pPr marL="571500" lvl="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cs-CZ" sz="4000" dirty="0"/>
          </a:p>
          <a:p>
            <a:pPr marL="571500" lvl="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cs-CZ" sz="4000" dirty="0"/>
              <a:t>formuláře</a:t>
            </a:r>
          </a:p>
          <a:p>
            <a:pPr marL="571500" lvl="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cs-CZ" sz="4000" dirty="0"/>
              <a:t>postup</a:t>
            </a:r>
          </a:p>
          <a:p>
            <a:pPr marL="571500" lvl="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cs-CZ" sz="4000" dirty="0"/>
              <a:t>kontrola docházky na ÚP</a:t>
            </a:r>
          </a:p>
        </p:txBody>
      </p:sp>
    </p:spTree>
    <p:extLst>
      <p:ext uri="{BB962C8B-B14F-4D97-AF65-F5344CB8AC3E}">
        <p14:creationId xmlns:p14="http://schemas.microsoft.com/office/powerpoint/2010/main" val="459693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431148" y="1814901"/>
            <a:ext cx="8178083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4000" b="1" dirty="0"/>
              <a:t>IP 2 – emoční podpora  </a:t>
            </a:r>
          </a:p>
          <a:p>
            <a:pPr lvl="0"/>
            <a:endParaRPr lang="cs-CZ" sz="4000" b="1" dirty="0"/>
          </a:p>
          <a:p>
            <a:pPr marL="571500" lvl="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cs-CZ" sz="4000" dirty="0"/>
              <a:t>psychiatra</a:t>
            </a:r>
          </a:p>
          <a:p>
            <a:pPr marL="571500" lvl="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cs-CZ" sz="4000" dirty="0"/>
              <a:t>sociálně terapeutická činnost</a:t>
            </a:r>
          </a:p>
          <a:p>
            <a:pPr marL="571500" lvl="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cs-CZ" sz="4000" dirty="0"/>
              <a:t>vyhledání psychologa</a:t>
            </a:r>
          </a:p>
          <a:p>
            <a:pPr lvl="0">
              <a:buClr>
                <a:schemeClr val="accent1"/>
              </a:buClr>
            </a:pP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598191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485313" y="2056794"/>
            <a:ext cx="857733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4000" b="1" dirty="0"/>
              <a:t>IP 3 – hledání zaměstnání </a:t>
            </a:r>
          </a:p>
          <a:p>
            <a:pPr lvl="0"/>
            <a:endParaRPr lang="cs-CZ" sz="4000" b="1" dirty="0"/>
          </a:p>
          <a:p>
            <a:pPr marL="571500" lvl="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cs-CZ" sz="4000" dirty="0"/>
              <a:t>životopis, motivační dopis </a:t>
            </a:r>
          </a:p>
          <a:p>
            <a:pPr marL="571500" lvl="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cs-CZ" sz="4000" dirty="0"/>
              <a:t>vyhledávání pracovních míst</a:t>
            </a:r>
          </a:p>
        </p:txBody>
      </p:sp>
    </p:spTree>
    <p:extLst>
      <p:ext uri="{BB962C8B-B14F-4D97-AF65-F5344CB8AC3E}">
        <p14:creationId xmlns:p14="http://schemas.microsoft.com/office/powerpoint/2010/main" val="2250632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488428" y="1493183"/>
            <a:ext cx="754702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4000" b="1" dirty="0"/>
              <a:t>IP 4 hledání bydlení</a:t>
            </a:r>
          </a:p>
          <a:p>
            <a:pPr lvl="0">
              <a:buClr>
                <a:schemeClr val="accent1"/>
              </a:buClr>
            </a:pPr>
            <a:endParaRPr lang="cs-CZ" sz="4000" b="1" dirty="0"/>
          </a:p>
          <a:p>
            <a:pPr marL="571500" lvl="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cs-CZ" sz="4000" dirty="0"/>
              <a:t>hospodaření s penězi </a:t>
            </a:r>
          </a:p>
          <a:p>
            <a:pPr marL="571500" lvl="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cs-CZ" sz="4000" dirty="0"/>
              <a:t>kauce</a:t>
            </a:r>
          </a:p>
          <a:p>
            <a:pPr marL="571500" lvl="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cs-CZ" sz="4000" dirty="0"/>
              <a:t>vyhledávání bytů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8003141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181</TotalTime>
  <Words>482</Words>
  <Application>Microsoft Office PowerPoint</Application>
  <PresentationFormat>Širokoúhlá obrazovka</PresentationFormat>
  <Paragraphs>103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7" baseType="lpstr">
      <vt:lpstr>Arial</vt:lpstr>
      <vt:lpstr>Avenir Next</vt:lpstr>
      <vt:lpstr>Calibri</vt:lpstr>
      <vt:lpstr>Century Gothic</vt:lpstr>
      <vt:lpstr>Helvetica</vt:lpstr>
      <vt:lpstr>Wingdings</vt:lpstr>
      <vt:lpstr>Wingdings 3</vt:lpstr>
      <vt:lpstr>Stébla</vt:lpstr>
      <vt:lpstr>FARNÍ CHARITA ČESKÁ LÍPA</vt:lpstr>
      <vt:lpstr>Prezentace aplikace PowerPoint</vt:lpstr>
      <vt:lpstr>Prezentace aplikace PowerPoint</vt:lpstr>
      <vt:lpstr>Příklady dobré praxe </vt:lpstr>
      <vt:lpstr>MARTINA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 rámci terapie malovala, nyní chystáme výstavu obrazů.</vt:lpstr>
      <vt:lpstr>LUCIE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Příklady dobré praxe</dc:title>
  <dc:creator>Vendula Vrabcová</dc:creator>
  <cp:lastModifiedBy>Tůmová Kamila</cp:lastModifiedBy>
  <cp:revision>41</cp:revision>
  <dcterms:created xsi:type="dcterms:W3CDTF">2017-08-24T12:49:55Z</dcterms:created>
  <dcterms:modified xsi:type="dcterms:W3CDTF">2024-03-15T06:27:56Z</dcterms:modified>
</cp:coreProperties>
</file>